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6" r:id="rId2"/>
    <p:sldId id="269" r:id="rId3"/>
    <p:sldId id="266" r:id="rId4"/>
    <p:sldId id="267" r:id="rId5"/>
    <p:sldId id="268" r:id="rId6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38" autoAdjust="0"/>
    <p:restoredTop sz="94660"/>
  </p:normalViewPr>
  <p:slideViewPr>
    <p:cSldViewPr snapToGrid="0">
      <p:cViewPr varScale="1">
        <p:scale>
          <a:sx n="63" d="100"/>
          <a:sy n="63" d="100"/>
        </p:scale>
        <p:origin x="2133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826D21-AC6D-4B5D-A65B-36C6415FDBA2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C65563-1646-4121-8E82-2CFE9105D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42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from 2019-04-19 </a:t>
            </a:r>
            <a:r>
              <a:rPr lang="en-US" dirty="0" err="1"/>
              <a:t>powerpoint</a:t>
            </a:r>
            <a:r>
              <a:rPr lang="en-US" dirty="0"/>
              <a:t> presentation … “before pumping” was 4/09/2019 map1. “after pumping” was 4/10/2019 map1.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F11D1B-B546-4BF8-ABC3-3CF61563FC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95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17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3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34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765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618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361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32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0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57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4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F33D0-4D17-45A2-A9A3-53AD8A1979F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B7BF9-FDD0-4BA4-8B60-DC103AD13D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9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image" Target="../media/image6.tiff"/><Relationship Id="rId7" Type="http://schemas.openxmlformats.org/officeDocument/2006/relationships/image" Target="../media/image2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tiff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59C10-2819-4C6B-9F85-A722E6FD8F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4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B24025-08D8-49EC-96EB-7F9C538120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14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B6B2E20B-6286-4FBD-B54D-467126DEF170}"/>
              </a:ext>
            </a:extLst>
          </p:cNvPr>
          <p:cNvGrpSpPr/>
          <p:nvPr/>
        </p:nvGrpSpPr>
        <p:grpSpPr>
          <a:xfrm>
            <a:off x="176646" y="3521204"/>
            <a:ext cx="6598536" cy="2266034"/>
            <a:chOff x="314037" y="1560917"/>
            <a:chExt cx="11730730" cy="402850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35F00A-470D-437F-B0B4-C322F96D885E}"/>
                </a:ext>
              </a:extLst>
            </p:cNvPr>
            <p:cNvGrpSpPr/>
            <p:nvPr/>
          </p:nvGrpSpPr>
          <p:grpSpPr>
            <a:xfrm>
              <a:off x="314037" y="1560917"/>
              <a:ext cx="11306284" cy="4028504"/>
              <a:chOff x="0" y="2918662"/>
              <a:chExt cx="11306284" cy="4028504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24C3DCE0-6800-4C40-8DB5-AC4B452F3A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295" t="11312" r="24534" b="7340"/>
              <a:stretch/>
            </p:blipFill>
            <p:spPr>
              <a:xfrm>
                <a:off x="3687801" y="2918662"/>
                <a:ext cx="3655796" cy="3504461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6EB04A07-36A5-4F02-9E63-DAA7B066D6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691" t="10183" r="24209" b="7237"/>
              <a:stretch/>
            </p:blipFill>
            <p:spPr>
              <a:xfrm>
                <a:off x="0" y="2918662"/>
                <a:ext cx="3492894" cy="3402423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FBC34203-87DA-4A9B-AC9F-B402A3E447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736" t="21613" r="32487" b="33228"/>
              <a:stretch/>
            </p:blipFill>
            <p:spPr>
              <a:xfrm rot="20224976">
                <a:off x="8349807" y="3147487"/>
                <a:ext cx="2956477" cy="2704717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EA66D30-F352-440D-A206-358707909017}"/>
                  </a:ext>
                </a:extLst>
              </p:cNvPr>
              <p:cNvSpPr txBox="1"/>
              <p:nvPr/>
            </p:nvSpPr>
            <p:spPr>
              <a:xfrm>
                <a:off x="971774" y="6505906"/>
                <a:ext cx="1958371" cy="4412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13" b="1" dirty="0">
                    <a:solidFill>
                      <a:srgbClr val="FF0000"/>
                    </a:solidFill>
                  </a:rPr>
                  <a:t>IR-pumped areas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B52371-3947-4F07-A8BB-CB7B51D34263}"/>
                  </a:ext>
                </a:extLst>
              </p:cNvPr>
              <p:cNvSpPr txBox="1"/>
              <p:nvPr/>
            </p:nvSpPr>
            <p:spPr>
              <a:xfrm>
                <a:off x="8871017" y="6446274"/>
                <a:ext cx="2038165" cy="4412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13" dirty="0"/>
                  <a:t>microscope image</a:t>
                </a: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3F7E16F-4C9C-4F10-8935-6618B4B6A26B}"/>
                  </a:ext>
                </a:extLst>
              </p:cNvPr>
              <p:cNvGrpSpPr/>
              <p:nvPr/>
            </p:nvGrpSpPr>
            <p:grpSpPr>
              <a:xfrm>
                <a:off x="4974231" y="3920987"/>
                <a:ext cx="2253338" cy="1004812"/>
                <a:chOff x="1062000" y="3959666"/>
                <a:chExt cx="2253338" cy="1004812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97941DAC-E61E-4415-93E2-AB2788E490C3}"/>
                    </a:ext>
                  </a:extLst>
                </p:cNvPr>
                <p:cNvSpPr/>
                <p:nvPr/>
              </p:nvSpPr>
              <p:spPr>
                <a:xfrm>
                  <a:off x="2486999" y="4249095"/>
                  <a:ext cx="828339" cy="715383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C1A20091-647F-4081-BDB6-43F337C3388B}"/>
                    </a:ext>
                  </a:extLst>
                </p:cNvPr>
                <p:cNvSpPr/>
                <p:nvPr/>
              </p:nvSpPr>
              <p:spPr>
                <a:xfrm>
                  <a:off x="1062000" y="3959666"/>
                  <a:ext cx="541468" cy="578858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3F91F29-8DF5-471D-995B-628DBE5AE582}"/>
                  </a:ext>
                </a:extLst>
              </p:cNvPr>
              <p:cNvGrpSpPr/>
              <p:nvPr/>
            </p:nvGrpSpPr>
            <p:grpSpPr>
              <a:xfrm>
                <a:off x="1088486" y="3846187"/>
                <a:ext cx="2253338" cy="1004812"/>
                <a:chOff x="1062000" y="3959666"/>
                <a:chExt cx="2253338" cy="1004812"/>
              </a:xfrm>
            </p:grpSpPr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C5AFAE97-AF35-40C6-B930-85D0CDAF8D09}"/>
                    </a:ext>
                  </a:extLst>
                </p:cNvPr>
                <p:cNvSpPr/>
                <p:nvPr/>
              </p:nvSpPr>
              <p:spPr>
                <a:xfrm>
                  <a:off x="2486999" y="4249095"/>
                  <a:ext cx="828339" cy="715383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7A5E08E0-4536-4F15-A09F-EF6E0BAE4B0C}"/>
                    </a:ext>
                  </a:extLst>
                </p:cNvPr>
                <p:cNvSpPr/>
                <p:nvPr/>
              </p:nvSpPr>
              <p:spPr>
                <a:xfrm>
                  <a:off x="1062000" y="3959666"/>
                  <a:ext cx="541468" cy="578858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8D9C9B2-97CD-4405-B5F0-2056051A7F69}"/>
                  </a:ext>
                </a:extLst>
              </p:cNvPr>
              <p:cNvGrpSpPr/>
              <p:nvPr/>
            </p:nvGrpSpPr>
            <p:grpSpPr>
              <a:xfrm>
                <a:off x="8743512" y="3708926"/>
                <a:ext cx="2253338" cy="1004812"/>
                <a:chOff x="1062000" y="3959666"/>
                <a:chExt cx="2253338" cy="1004812"/>
              </a:xfrm>
            </p:grpSpPr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3213CE75-C8FB-495B-AD15-6E6CE3F61F0B}"/>
                    </a:ext>
                  </a:extLst>
                </p:cNvPr>
                <p:cNvSpPr/>
                <p:nvPr/>
              </p:nvSpPr>
              <p:spPr>
                <a:xfrm>
                  <a:off x="2486999" y="4249095"/>
                  <a:ext cx="828339" cy="715383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1587875B-4542-4D6D-90C5-3DA9E2454E53}"/>
                    </a:ext>
                  </a:extLst>
                </p:cNvPr>
                <p:cNvSpPr/>
                <p:nvPr/>
              </p:nvSpPr>
              <p:spPr>
                <a:xfrm>
                  <a:off x="1062000" y="3959666"/>
                  <a:ext cx="541468" cy="578858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98CD651-4300-4BD9-AA73-371164AC58C9}"/>
                </a:ext>
              </a:extLst>
            </p:cNvPr>
            <p:cNvSpPr txBox="1"/>
            <p:nvPr/>
          </p:nvSpPr>
          <p:spPr>
            <a:xfrm>
              <a:off x="2688494" y="4234252"/>
              <a:ext cx="1248775" cy="441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13" dirty="0">
                  <a:solidFill>
                    <a:schemeClr val="bg1"/>
                  </a:solidFill>
                </a:rPr>
                <a:t>200 nm Si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CED5AC4-E5C7-40B2-9C3E-B0F1FCF193A2}"/>
                </a:ext>
              </a:extLst>
            </p:cNvPr>
            <p:cNvSpPr txBox="1"/>
            <p:nvPr/>
          </p:nvSpPr>
          <p:spPr>
            <a:xfrm>
              <a:off x="6574239" y="4331761"/>
              <a:ext cx="1248775" cy="441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13" dirty="0">
                  <a:solidFill>
                    <a:schemeClr val="bg1"/>
                  </a:solidFill>
                </a:rPr>
                <a:t>200 nm Si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EC72CD8-3460-4525-B1CC-858640F56148}"/>
                </a:ext>
              </a:extLst>
            </p:cNvPr>
            <p:cNvSpPr txBox="1"/>
            <p:nvPr/>
          </p:nvSpPr>
          <p:spPr>
            <a:xfrm>
              <a:off x="10795992" y="3610813"/>
              <a:ext cx="1248775" cy="441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13" dirty="0">
                  <a:solidFill>
                    <a:schemeClr val="bg1"/>
                  </a:solidFill>
                </a:rPr>
                <a:t>200 nm Si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4009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4C29154B-EA03-487C-942F-6E5C2CB854C1}"/>
              </a:ext>
            </a:extLst>
          </p:cNvPr>
          <p:cNvGrpSpPr/>
          <p:nvPr/>
        </p:nvGrpSpPr>
        <p:grpSpPr>
          <a:xfrm>
            <a:off x="1174018" y="3119658"/>
            <a:ext cx="3879491" cy="2032042"/>
            <a:chOff x="1098853" y="150645"/>
            <a:chExt cx="6896872" cy="333911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F4CF550-EECB-4A5C-8705-DAAEC0032ED3}"/>
                </a:ext>
              </a:extLst>
            </p:cNvPr>
            <p:cNvGrpSpPr/>
            <p:nvPr/>
          </p:nvGrpSpPr>
          <p:grpSpPr>
            <a:xfrm>
              <a:off x="1098853" y="150645"/>
              <a:ext cx="2568486" cy="3077996"/>
              <a:chOff x="1098853" y="150645"/>
              <a:chExt cx="2568486" cy="3077996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131870DE-A198-4E72-975B-63BE4DCA3923}"/>
                  </a:ext>
                </a:extLst>
              </p:cNvPr>
              <p:cNvSpPr/>
              <p:nvPr/>
            </p:nvSpPr>
            <p:spPr>
              <a:xfrm>
                <a:off x="1136479" y="1226080"/>
                <a:ext cx="2518788" cy="1277552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58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52DC362D-C5F6-4908-963C-ACF170415855}"/>
                  </a:ext>
                </a:extLst>
              </p:cNvPr>
              <p:cNvGrpSpPr/>
              <p:nvPr/>
            </p:nvGrpSpPr>
            <p:grpSpPr>
              <a:xfrm rot="5400000">
                <a:off x="1148541" y="386586"/>
                <a:ext cx="1036254" cy="564371"/>
                <a:chOff x="8963150" y="6470026"/>
                <a:chExt cx="1036254" cy="564371"/>
              </a:xfrm>
            </p:grpSpPr>
            <p:sp>
              <p:nvSpPr>
                <p:cNvPr id="7" name="Isosceles Triangle 6">
                  <a:extLst>
                    <a:ext uri="{FF2B5EF4-FFF2-40B4-BE49-F238E27FC236}">
                      <a16:creationId xmlns:a16="http://schemas.microsoft.com/office/drawing/2014/main" id="{53E84AAA-EFC5-42FB-8E02-A61ED4ABD5ED}"/>
                    </a:ext>
                  </a:extLst>
                </p:cNvPr>
                <p:cNvSpPr/>
                <p:nvPr/>
              </p:nvSpPr>
              <p:spPr>
                <a:xfrm rot="16200000">
                  <a:off x="9319074" y="6224839"/>
                  <a:ext cx="324405" cy="1036254"/>
                </a:xfrm>
                <a:prstGeom prst="triangle">
                  <a:avLst/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28575" tIns="28575" rIns="28575" bIns="28575" numCol="1" spcCol="38100" rtlCol="0" anchor="ctr">
                  <a:spAutoFit/>
                </a:bodyPr>
                <a:lstStyle/>
                <a:p>
                  <a:pPr algn="ctr" defTabSz="328605" hangingPunct="0"/>
                  <a:endParaRPr lang="en-US" sz="1688" dirty="0">
                    <a:solidFill>
                      <a:srgbClr val="DEDED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021D9A2C-0D41-4643-83CE-5FFF1C629234}"/>
                    </a:ext>
                  </a:extLst>
                </p:cNvPr>
                <p:cNvSpPr/>
                <p:nvPr/>
              </p:nvSpPr>
              <p:spPr>
                <a:xfrm>
                  <a:off x="9186352" y="6470026"/>
                  <a:ext cx="279021" cy="564371"/>
                </a:xfrm>
                <a:prstGeom prst="rect">
                  <a:avLst/>
                </a:prstGeom>
                <a:solidFill>
                  <a:schemeClr val="tx1"/>
                </a:solidFill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28575" tIns="28575" rIns="28575" bIns="28575" numCol="1" spcCol="38100" rtlCol="0" anchor="ctr">
                  <a:spAutoFit/>
                </a:bodyPr>
                <a:lstStyle/>
                <a:p>
                  <a:pPr algn="ctr" defTabSz="328605" hangingPunct="0"/>
                  <a:endParaRPr lang="en-US" sz="1688" dirty="0">
                    <a:solidFill>
                      <a:srgbClr val="DEDED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BE955FE-F357-4381-8780-6E43AB2C89F9}"/>
                  </a:ext>
                </a:extLst>
              </p:cNvPr>
              <p:cNvSpPr/>
              <p:nvPr/>
            </p:nvSpPr>
            <p:spPr>
              <a:xfrm rot="1737707">
                <a:off x="2503446" y="1606029"/>
                <a:ext cx="242047" cy="896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AF16625D-C1AD-4333-8F7E-86A9D175CC4B}"/>
                  </a:ext>
                </a:extLst>
              </p:cNvPr>
              <p:cNvSpPr/>
              <p:nvPr/>
            </p:nvSpPr>
            <p:spPr>
              <a:xfrm>
                <a:off x="2395873" y="2708686"/>
                <a:ext cx="372035" cy="457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6C4F022C-41B6-4758-8D0C-CEB82547B930}"/>
                  </a:ext>
                </a:extLst>
              </p:cNvPr>
              <p:cNvCxnSpPr/>
              <p:nvPr/>
            </p:nvCxnSpPr>
            <p:spPr>
              <a:xfrm flipV="1">
                <a:off x="2584128" y="1687509"/>
                <a:ext cx="0" cy="1222888"/>
              </a:xfrm>
              <a:prstGeom prst="straightConnector1">
                <a:avLst/>
              </a:prstGeom>
              <a:ln w="31750">
                <a:solidFill>
                  <a:schemeClr val="accent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Sun 11">
                <a:extLst>
                  <a:ext uri="{FF2B5EF4-FFF2-40B4-BE49-F238E27FC236}">
                    <a16:creationId xmlns:a16="http://schemas.microsoft.com/office/drawing/2014/main" id="{0EA43D78-89EB-416D-8387-530C5E7A7568}"/>
                  </a:ext>
                </a:extLst>
              </p:cNvPr>
              <p:cNvSpPr/>
              <p:nvPr/>
            </p:nvSpPr>
            <p:spPr>
              <a:xfrm>
                <a:off x="2404842" y="2879017"/>
                <a:ext cx="349624" cy="349624"/>
              </a:xfrm>
              <a:prstGeom prst="sun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4C97A1B7-9F8A-47AC-A470-BEDF216D5A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75912" y="1687509"/>
                <a:ext cx="903744" cy="299521"/>
              </a:xfrm>
              <a:prstGeom prst="straightConnector1">
                <a:avLst/>
              </a:prstGeom>
              <a:ln w="31750">
                <a:solidFill>
                  <a:schemeClr val="accent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CB9C03FD-98AE-44F6-946E-AD644C75204C}"/>
                  </a:ext>
                </a:extLst>
              </p:cNvPr>
              <p:cNvCxnSpPr>
                <a:cxnSpLocks/>
                <a:endCxn id="7" idx="3"/>
              </p:cNvCxnSpPr>
              <p:nvPr/>
            </p:nvCxnSpPr>
            <p:spPr>
              <a:xfrm flipH="1" flipV="1">
                <a:off x="1675914" y="1186899"/>
                <a:ext cx="11756" cy="769553"/>
              </a:xfrm>
              <a:prstGeom prst="straightConnector1">
                <a:avLst/>
              </a:prstGeom>
              <a:ln w="31750">
                <a:solidFill>
                  <a:schemeClr val="accent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59BDAC5-FEF3-4F90-91FC-32840999A132}"/>
                  </a:ext>
                </a:extLst>
              </p:cNvPr>
              <p:cNvSpPr/>
              <p:nvPr/>
            </p:nvSpPr>
            <p:spPr>
              <a:xfrm rot="2313635">
                <a:off x="1530780" y="1981757"/>
                <a:ext cx="300318" cy="457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815AA754-EC40-4E8A-AF81-9EF2A6B2E9DF}"/>
                  </a:ext>
                </a:extLst>
              </p:cNvPr>
              <p:cNvCxnSpPr/>
              <p:nvPr/>
            </p:nvCxnSpPr>
            <p:spPr>
              <a:xfrm>
                <a:off x="2073149" y="1722574"/>
                <a:ext cx="177343" cy="21515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D05F314-B133-457F-B773-EB8D4C1E83BB}"/>
                  </a:ext>
                </a:extLst>
              </p:cNvPr>
              <p:cNvSpPr txBox="1"/>
              <p:nvPr/>
            </p:nvSpPr>
            <p:spPr>
              <a:xfrm>
                <a:off x="1098853" y="1598629"/>
                <a:ext cx="597849" cy="6640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HM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24AE146-1910-4D47-92D6-765288A63261}"/>
                  </a:ext>
                </a:extLst>
              </p:cNvPr>
              <p:cNvSpPr txBox="1"/>
              <p:nvPr/>
            </p:nvSpPr>
            <p:spPr>
              <a:xfrm>
                <a:off x="2817885" y="2541066"/>
                <a:ext cx="597849" cy="407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L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5A6C7E0-54E6-4488-92FF-552C9FD41E21}"/>
                  </a:ext>
                </a:extLst>
              </p:cNvPr>
              <p:cNvSpPr txBox="1"/>
              <p:nvPr/>
            </p:nvSpPr>
            <p:spPr>
              <a:xfrm>
                <a:off x="2774500" y="1396199"/>
                <a:ext cx="488570" cy="6640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FM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68E3E42-C692-4777-AFF0-814ABF785382}"/>
                  </a:ext>
                </a:extLst>
              </p:cNvPr>
              <p:cNvSpPr txBox="1"/>
              <p:nvPr/>
            </p:nvSpPr>
            <p:spPr>
              <a:xfrm>
                <a:off x="1974799" y="1911064"/>
                <a:ext cx="481157" cy="6640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SH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673A161-874B-43E5-A5BA-B469D418D9AD}"/>
                  </a:ext>
                </a:extLst>
              </p:cNvPr>
              <p:cNvSpPr txBox="1"/>
              <p:nvPr/>
            </p:nvSpPr>
            <p:spPr>
              <a:xfrm>
                <a:off x="1978972" y="340668"/>
                <a:ext cx="1688367" cy="407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C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7F742E2-AEBD-41C8-B241-55CFD8ACE150}"/>
                </a:ext>
              </a:extLst>
            </p:cNvPr>
            <p:cNvGrpSpPr/>
            <p:nvPr/>
          </p:nvGrpSpPr>
          <p:grpSpPr>
            <a:xfrm>
              <a:off x="4368605" y="289359"/>
              <a:ext cx="3627120" cy="3200400"/>
              <a:chOff x="1257744" y="3329800"/>
              <a:chExt cx="3627120" cy="32004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B9BA914-CEAB-49B8-9ABC-0EC3863567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42" t="8692" r="15872" b="11895"/>
              <a:stretch/>
            </p:blipFill>
            <p:spPr>
              <a:xfrm>
                <a:off x="1257744" y="3329800"/>
                <a:ext cx="3627120" cy="320040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A04B9F46-B8CB-440C-AD24-BC0146FC04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79656" y="4366805"/>
                <a:ext cx="1321913" cy="3043"/>
              </a:xfrm>
              <a:prstGeom prst="straightConnector1">
                <a:avLst/>
              </a:prstGeom>
              <a:ln w="38100">
                <a:solidFill>
                  <a:schemeClr val="bg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81A3FAF-37EC-4F09-A11C-FBDF3D05066F}"/>
                  </a:ext>
                </a:extLst>
              </p:cNvPr>
              <p:cNvSpPr txBox="1"/>
              <p:nvPr/>
            </p:nvSpPr>
            <p:spPr>
              <a:xfrm>
                <a:off x="2893020" y="3787234"/>
                <a:ext cx="892553" cy="4078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013" dirty="0">
                    <a:solidFill>
                      <a:srgbClr val="FF0000"/>
                    </a:solidFill>
                  </a:rPr>
                  <a:t>1 inch</a:t>
                </a:r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662798AD-8939-4AA5-B3ED-ABD42475A0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656" y="4369848"/>
                <a:ext cx="1" cy="1314445"/>
              </a:xfrm>
              <a:prstGeom prst="straightConnector1">
                <a:avLst/>
              </a:prstGeom>
              <a:ln w="38100">
                <a:solidFill>
                  <a:schemeClr val="bg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BABF403-46A6-4AF7-9093-AA340DBAFE11}"/>
                  </a:ext>
                </a:extLst>
              </p:cNvPr>
              <p:cNvSpPr txBox="1"/>
              <p:nvPr/>
            </p:nvSpPr>
            <p:spPr>
              <a:xfrm rot="16200000">
                <a:off x="1845317" y="4838429"/>
                <a:ext cx="825002" cy="44126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013" dirty="0">
                    <a:solidFill>
                      <a:srgbClr val="FF0000"/>
                    </a:solidFill>
                  </a:rPr>
                  <a:t>1 inch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92A8DD7-0A18-4805-915E-28E31680277C}"/>
              </a:ext>
            </a:extLst>
          </p:cNvPr>
          <p:cNvSpPr txBox="1"/>
          <p:nvPr/>
        </p:nvSpPr>
        <p:spPr>
          <a:xfrm>
            <a:off x="36739" y="2727163"/>
            <a:ext cx="2063385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/>
              <a:t>Imaging the samples under vacuum</a:t>
            </a:r>
          </a:p>
        </p:txBody>
      </p:sp>
    </p:spTree>
    <p:extLst>
      <p:ext uri="{BB962C8B-B14F-4D97-AF65-F5344CB8AC3E}">
        <p14:creationId xmlns:p14="http://schemas.microsoft.com/office/powerpoint/2010/main" val="1286446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811859FD-1A31-47B0-8D47-CFE9B6BD6602}"/>
              </a:ext>
            </a:extLst>
          </p:cNvPr>
          <p:cNvGrpSpPr/>
          <p:nvPr/>
        </p:nvGrpSpPr>
        <p:grpSpPr>
          <a:xfrm>
            <a:off x="1191008" y="2043790"/>
            <a:ext cx="4161241" cy="1337310"/>
            <a:chOff x="1467107" y="1210245"/>
            <a:chExt cx="7001362" cy="237744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0ADB792-80CB-4B9C-9D29-BD085A0EE426}"/>
                </a:ext>
              </a:extLst>
            </p:cNvPr>
            <p:cNvGrpSpPr/>
            <p:nvPr/>
          </p:nvGrpSpPr>
          <p:grpSpPr>
            <a:xfrm>
              <a:off x="1467107" y="1210245"/>
              <a:ext cx="2242542" cy="2377440"/>
              <a:chOff x="5855448" y="1102312"/>
              <a:chExt cx="2242542" cy="2377440"/>
            </a:xfrm>
          </p:grpSpPr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EEE9F71C-D0FD-4159-B3E5-F6E329D5C37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467" t="49701" r="32741" b="36400"/>
              <a:stretch/>
            </p:blipFill>
            <p:spPr>
              <a:xfrm>
                <a:off x="5855448" y="1102312"/>
                <a:ext cx="2242542" cy="2377440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3401340-7EDF-4562-AC11-18617F7881D8}"/>
                  </a:ext>
                </a:extLst>
              </p:cNvPr>
              <p:cNvSpPr txBox="1"/>
              <p:nvPr/>
            </p:nvSpPr>
            <p:spPr>
              <a:xfrm>
                <a:off x="5908055" y="1193069"/>
                <a:ext cx="1180103" cy="7183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>
                    <a:solidFill>
                      <a:schemeClr val="bg1"/>
                    </a:solidFill>
                  </a:rPr>
                  <a:t>Si, 260 nm</a:t>
                </a: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58310-1458-416A-A7FB-EFA52CCF67C5}"/>
                </a:ext>
              </a:extLst>
            </p:cNvPr>
            <p:cNvGrpSpPr/>
            <p:nvPr/>
          </p:nvGrpSpPr>
          <p:grpSpPr>
            <a:xfrm>
              <a:off x="3709649" y="1210245"/>
              <a:ext cx="2327445" cy="2377440"/>
              <a:chOff x="7983698" y="1046602"/>
              <a:chExt cx="2327445" cy="2377440"/>
            </a:xfrm>
            <a:effectLst/>
          </p:grpSpPr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9256E25A-9417-4782-AD51-8A0D6330C2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39" t="33660" r="34873" b="54379"/>
              <a:stretch/>
            </p:blipFill>
            <p:spPr>
              <a:xfrm>
                <a:off x="8037633" y="1046602"/>
                <a:ext cx="2273510" cy="2377440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14E9D04-2237-4C7C-82AB-3FDE75F3C277}"/>
                  </a:ext>
                </a:extLst>
              </p:cNvPr>
              <p:cNvSpPr txBox="1"/>
              <p:nvPr/>
            </p:nvSpPr>
            <p:spPr>
              <a:xfrm>
                <a:off x="7983698" y="1076943"/>
                <a:ext cx="2242542" cy="4412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>
                    <a:solidFill>
                      <a:schemeClr val="bg1"/>
                    </a:solidFill>
                  </a:rPr>
                  <a:t>Si, one hole  &lt;200</a:t>
                </a:r>
                <a:r>
                  <a:rPr lang="el-GR" sz="1013" dirty="0">
                    <a:solidFill>
                      <a:schemeClr val="bg1"/>
                    </a:solidFill>
                  </a:rPr>
                  <a:t>μ</a:t>
                </a:r>
                <a:r>
                  <a:rPr lang="en-US" sz="1013" dirty="0">
                    <a:solidFill>
                      <a:schemeClr val="bg1"/>
                    </a:solidFill>
                  </a:rPr>
                  <a:t>m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A919D02-36B8-44B6-B020-7C1517A67350}"/>
                </a:ext>
              </a:extLst>
            </p:cNvPr>
            <p:cNvGrpSpPr/>
            <p:nvPr/>
          </p:nvGrpSpPr>
          <p:grpSpPr>
            <a:xfrm>
              <a:off x="6091029" y="1210245"/>
              <a:ext cx="2377440" cy="2377440"/>
              <a:chOff x="7583055" y="3819674"/>
              <a:chExt cx="2377440" cy="2377440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6237D96D-F97C-41C0-8A94-A449FAD4E00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4174" t="51242" r="35598" b="37386"/>
              <a:stretch/>
            </p:blipFill>
            <p:spPr>
              <a:xfrm>
                <a:off x="7583055" y="3819674"/>
                <a:ext cx="2377440" cy="2377440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0A714F2F-EE7D-4DDA-8712-78B8CF8FCB86}"/>
                  </a:ext>
                </a:extLst>
              </p:cNvPr>
              <p:cNvSpPr/>
              <p:nvPr/>
            </p:nvSpPr>
            <p:spPr>
              <a:xfrm>
                <a:off x="7617040" y="3877647"/>
                <a:ext cx="2131234" cy="4412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13" dirty="0">
                    <a:solidFill>
                      <a:schemeClr val="bg1"/>
                    </a:solidFill>
                  </a:rPr>
                  <a:t>“popped” 30 nm </a:t>
                </a:r>
                <a:r>
                  <a:rPr lang="en-US" sz="1013" dirty="0" err="1">
                    <a:solidFill>
                      <a:schemeClr val="bg1"/>
                    </a:solidFill>
                  </a:rPr>
                  <a:t>SiN</a:t>
                </a:r>
                <a:endParaRPr lang="en-US" sz="1013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91612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811859FD-1A31-47B0-8D47-CFE9B6BD6602}"/>
              </a:ext>
            </a:extLst>
          </p:cNvPr>
          <p:cNvGrpSpPr>
            <a:grpSpLocks noChangeAspect="1"/>
          </p:cNvGrpSpPr>
          <p:nvPr/>
        </p:nvGrpSpPr>
        <p:grpSpPr>
          <a:xfrm>
            <a:off x="323222" y="2833682"/>
            <a:ext cx="4114800" cy="1322385"/>
            <a:chOff x="1467107" y="1210245"/>
            <a:chExt cx="7001362" cy="237744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0ADB792-80CB-4B9C-9D29-BD085A0EE426}"/>
                </a:ext>
              </a:extLst>
            </p:cNvPr>
            <p:cNvGrpSpPr/>
            <p:nvPr/>
          </p:nvGrpSpPr>
          <p:grpSpPr>
            <a:xfrm>
              <a:off x="1467107" y="1210245"/>
              <a:ext cx="2242542" cy="2377440"/>
              <a:chOff x="5855448" y="1102312"/>
              <a:chExt cx="2242542" cy="2377440"/>
            </a:xfrm>
          </p:grpSpPr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EEE9F71C-D0FD-4159-B3E5-F6E329D5C37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467" t="49701" r="32741" b="36400"/>
              <a:stretch/>
            </p:blipFill>
            <p:spPr>
              <a:xfrm>
                <a:off x="5855448" y="1102312"/>
                <a:ext cx="2242542" cy="2377440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3401340-7EDF-4562-AC11-18617F7881D8}"/>
                  </a:ext>
                </a:extLst>
              </p:cNvPr>
              <p:cNvSpPr txBox="1"/>
              <p:nvPr/>
            </p:nvSpPr>
            <p:spPr>
              <a:xfrm>
                <a:off x="5908055" y="1193069"/>
                <a:ext cx="1180103" cy="7183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>
                    <a:solidFill>
                      <a:schemeClr val="bg1"/>
                    </a:solidFill>
                  </a:rPr>
                  <a:t>Si, 260 nm</a:t>
                </a: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58310-1458-416A-A7FB-EFA52CCF67C5}"/>
                </a:ext>
              </a:extLst>
            </p:cNvPr>
            <p:cNvGrpSpPr/>
            <p:nvPr/>
          </p:nvGrpSpPr>
          <p:grpSpPr>
            <a:xfrm>
              <a:off x="3709649" y="1210245"/>
              <a:ext cx="2327445" cy="2377440"/>
              <a:chOff x="7983698" y="1046602"/>
              <a:chExt cx="2327445" cy="2377440"/>
            </a:xfrm>
            <a:effectLst/>
          </p:grpSpPr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9256E25A-9417-4782-AD51-8A0D6330C2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839" t="33660" r="34873" b="54379"/>
              <a:stretch/>
            </p:blipFill>
            <p:spPr>
              <a:xfrm>
                <a:off x="8037633" y="1046602"/>
                <a:ext cx="2273510" cy="2377440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14E9D04-2237-4C7C-82AB-3FDE75F3C277}"/>
                  </a:ext>
                </a:extLst>
              </p:cNvPr>
              <p:cNvSpPr txBox="1"/>
              <p:nvPr/>
            </p:nvSpPr>
            <p:spPr>
              <a:xfrm>
                <a:off x="7983698" y="1076943"/>
                <a:ext cx="2242542" cy="4412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>
                    <a:solidFill>
                      <a:schemeClr val="bg1"/>
                    </a:solidFill>
                  </a:rPr>
                  <a:t>Si, one hole  &lt;200</a:t>
                </a:r>
                <a:r>
                  <a:rPr lang="el-GR" sz="1013" dirty="0">
                    <a:solidFill>
                      <a:schemeClr val="bg1"/>
                    </a:solidFill>
                  </a:rPr>
                  <a:t>μ</a:t>
                </a:r>
                <a:r>
                  <a:rPr lang="en-US" sz="1013" dirty="0">
                    <a:solidFill>
                      <a:schemeClr val="bg1"/>
                    </a:solidFill>
                  </a:rPr>
                  <a:t>m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A919D02-36B8-44B6-B020-7C1517A67350}"/>
                </a:ext>
              </a:extLst>
            </p:cNvPr>
            <p:cNvGrpSpPr/>
            <p:nvPr/>
          </p:nvGrpSpPr>
          <p:grpSpPr>
            <a:xfrm>
              <a:off x="6091029" y="1210245"/>
              <a:ext cx="2377440" cy="2377440"/>
              <a:chOff x="7583055" y="3819674"/>
              <a:chExt cx="2377440" cy="2377440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6237D96D-F97C-41C0-8A94-A449FAD4E00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4174" t="51242" r="35598" b="37386"/>
              <a:stretch/>
            </p:blipFill>
            <p:spPr>
              <a:xfrm>
                <a:off x="7583055" y="3819674"/>
                <a:ext cx="2377440" cy="2377440"/>
              </a:xfrm>
              <a:prstGeom prst="rect">
                <a:avLst/>
              </a:prstGeom>
              <a:ln>
                <a:noFill/>
              </a:ln>
              <a:effectLst/>
            </p:spPr>
          </p:pic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0A714F2F-EE7D-4DDA-8712-78B8CF8FCB86}"/>
                  </a:ext>
                </a:extLst>
              </p:cNvPr>
              <p:cNvSpPr/>
              <p:nvPr/>
            </p:nvSpPr>
            <p:spPr>
              <a:xfrm>
                <a:off x="7617040" y="3877647"/>
                <a:ext cx="2131234" cy="4412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13" dirty="0">
                    <a:solidFill>
                      <a:schemeClr val="bg1"/>
                    </a:solidFill>
                  </a:rPr>
                  <a:t>“popped” 30 nm </a:t>
                </a:r>
                <a:r>
                  <a:rPr lang="en-US" sz="1013" dirty="0" err="1">
                    <a:solidFill>
                      <a:schemeClr val="bg1"/>
                    </a:solidFill>
                  </a:rPr>
                  <a:t>SiN</a:t>
                </a:r>
                <a:endParaRPr lang="en-US" sz="1013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450A5DF-B5FA-429D-ACEC-2061AC00AEEE}"/>
              </a:ext>
            </a:extLst>
          </p:cNvPr>
          <p:cNvGrpSpPr/>
          <p:nvPr/>
        </p:nvGrpSpPr>
        <p:grpSpPr>
          <a:xfrm>
            <a:off x="582448" y="701180"/>
            <a:ext cx="3886200" cy="2032042"/>
            <a:chOff x="1098853" y="150645"/>
            <a:chExt cx="6896872" cy="333911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14907B5-7FD6-4169-806E-36C26DFDCE51}"/>
                </a:ext>
              </a:extLst>
            </p:cNvPr>
            <p:cNvGrpSpPr/>
            <p:nvPr/>
          </p:nvGrpSpPr>
          <p:grpSpPr>
            <a:xfrm>
              <a:off x="1098853" y="150645"/>
              <a:ext cx="2568486" cy="3077996"/>
              <a:chOff x="1098853" y="150645"/>
              <a:chExt cx="2568486" cy="3077996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7A595C1-A209-4D06-9BAD-ED34FD7829B2}"/>
                  </a:ext>
                </a:extLst>
              </p:cNvPr>
              <p:cNvSpPr/>
              <p:nvPr/>
            </p:nvSpPr>
            <p:spPr>
              <a:xfrm>
                <a:off x="1136479" y="1226080"/>
                <a:ext cx="2518788" cy="1277552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58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CCD6BBE-AC2F-427C-8842-E0CA1277CF77}"/>
                  </a:ext>
                </a:extLst>
              </p:cNvPr>
              <p:cNvGrpSpPr/>
              <p:nvPr/>
            </p:nvGrpSpPr>
            <p:grpSpPr>
              <a:xfrm rot="5400000">
                <a:off x="1148541" y="386586"/>
                <a:ext cx="1036254" cy="564371"/>
                <a:chOff x="8963150" y="6470026"/>
                <a:chExt cx="1036254" cy="564371"/>
              </a:xfrm>
            </p:grpSpPr>
            <p:sp>
              <p:nvSpPr>
                <p:cNvPr id="35" name="Isosceles Triangle 34">
                  <a:extLst>
                    <a:ext uri="{FF2B5EF4-FFF2-40B4-BE49-F238E27FC236}">
                      <a16:creationId xmlns:a16="http://schemas.microsoft.com/office/drawing/2014/main" id="{05F1903F-25E1-44D1-BE0A-1FD2193AF1D5}"/>
                    </a:ext>
                  </a:extLst>
                </p:cNvPr>
                <p:cNvSpPr/>
                <p:nvPr/>
              </p:nvSpPr>
              <p:spPr>
                <a:xfrm rot="16200000">
                  <a:off x="9319074" y="6224839"/>
                  <a:ext cx="324405" cy="1036254"/>
                </a:xfrm>
                <a:prstGeom prst="triangle">
                  <a:avLst/>
                </a:pr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28575" tIns="28575" rIns="28575" bIns="28575" numCol="1" spcCol="38100" rtlCol="0" anchor="ctr">
                  <a:spAutoFit/>
                </a:bodyPr>
                <a:lstStyle/>
                <a:p>
                  <a:pPr algn="ctr" defTabSz="328605" hangingPunct="0"/>
                  <a:endParaRPr lang="en-US" sz="1688" dirty="0">
                    <a:solidFill>
                      <a:srgbClr val="DEDED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B87DAF7C-975B-48B3-8F86-F07C3198600E}"/>
                    </a:ext>
                  </a:extLst>
                </p:cNvPr>
                <p:cNvSpPr/>
                <p:nvPr/>
              </p:nvSpPr>
              <p:spPr>
                <a:xfrm>
                  <a:off x="9186352" y="6470026"/>
                  <a:ext cx="279021" cy="564371"/>
                </a:xfrm>
                <a:prstGeom prst="rect">
                  <a:avLst/>
                </a:prstGeom>
                <a:solidFill>
                  <a:schemeClr val="tx1"/>
                </a:solidFill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28575" tIns="28575" rIns="28575" bIns="28575" numCol="1" spcCol="38100" rtlCol="0" anchor="ctr">
                  <a:spAutoFit/>
                </a:bodyPr>
                <a:lstStyle/>
                <a:p>
                  <a:pPr algn="ctr" defTabSz="328605" hangingPunct="0"/>
                  <a:endParaRPr lang="en-US" sz="1688" dirty="0">
                    <a:solidFill>
                      <a:srgbClr val="DEDEDE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</p:grp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3B3A742-85C6-4964-A367-A5E39EED3537}"/>
                  </a:ext>
                </a:extLst>
              </p:cNvPr>
              <p:cNvSpPr/>
              <p:nvPr/>
            </p:nvSpPr>
            <p:spPr>
              <a:xfrm rot="1737707">
                <a:off x="2503446" y="1606029"/>
                <a:ext cx="242047" cy="896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569C2120-153D-476B-B10E-854960626530}"/>
                  </a:ext>
                </a:extLst>
              </p:cNvPr>
              <p:cNvSpPr/>
              <p:nvPr/>
            </p:nvSpPr>
            <p:spPr>
              <a:xfrm>
                <a:off x="2395873" y="2708686"/>
                <a:ext cx="372035" cy="457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282AE867-BB50-40E6-8FCF-0F580A66487D}"/>
                  </a:ext>
                </a:extLst>
              </p:cNvPr>
              <p:cNvCxnSpPr/>
              <p:nvPr/>
            </p:nvCxnSpPr>
            <p:spPr>
              <a:xfrm flipV="1">
                <a:off x="2584128" y="1687509"/>
                <a:ext cx="0" cy="1222888"/>
              </a:xfrm>
              <a:prstGeom prst="straightConnector1">
                <a:avLst/>
              </a:prstGeom>
              <a:ln w="31750">
                <a:solidFill>
                  <a:schemeClr val="accent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Sun 24">
                <a:extLst>
                  <a:ext uri="{FF2B5EF4-FFF2-40B4-BE49-F238E27FC236}">
                    <a16:creationId xmlns:a16="http://schemas.microsoft.com/office/drawing/2014/main" id="{31663FFC-35AC-49C2-81DE-5FC3FA3A40F0}"/>
                  </a:ext>
                </a:extLst>
              </p:cNvPr>
              <p:cNvSpPr/>
              <p:nvPr/>
            </p:nvSpPr>
            <p:spPr>
              <a:xfrm>
                <a:off x="2404842" y="2879017"/>
                <a:ext cx="349624" cy="349624"/>
              </a:xfrm>
              <a:prstGeom prst="sun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F62695E4-E78C-4A5E-838F-7668DE495EB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75912" y="1687509"/>
                <a:ext cx="903744" cy="299521"/>
              </a:xfrm>
              <a:prstGeom prst="straightConnector1">
                <a:avLst/>
              </a:prstGeom>
              <a:ln w="31750">
                <a:solidFill>
                  <a:schemeClr val="accent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AE402A53-0387-4B67-8D84-F67D4A2F99A3}"/>
                  </a:ext>
                </a:extLst>
              </p:cNvPr>
              <p:cNvCxnSpPr>
                <a:cxnSpLocks/>
                <a:endCxn id="35" idx="3"/>
              </p:cNvCxnSpPr>
              <p:nvPr/>
            </p:nvCxnSpPr>
            <p:spPr>
              <a:xfrm flipH="1" flipV="1">
                <a:off x="1675914" y="1186899"/>
                <a:ext cx="11756" cy="769550"/>
              </a:xfrm>
              <a:prstGeom prst="straightConnector1">
                <a:avLst/>
              </a:prstGeom>
              <a:ln w="31750">
                <a:solidFill>
                  <a:schemeClr val="accent4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49CBF8A-F079-4BCB-8D44-83C26BD6AAEC}"/>
                  </a:ext>
                </a:extLst>
              </p:cNvPr>
              <p:cNvSpPr/>
              <p:nvPr/>
            </p:nvSpPr>
            <p:spPr>
              <a:xfrm rot="2313635">
                <a:off x="1530780" y="1981757"/>
                <a:ext cx="300318" cy="457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7E21DE20-DC5E-4A21-A9A6-8DDA3D185F78}"/>
                  </a:ext>
                </a:extLst>
              </p:cNvPr>
              <p:cNvCxnSpPr/>
              <p:nvPr/>
            </p:nvCxnSpPr>
            <p:spPr>
              <a:xfrm>
                <a:off x="2073149" y="1722574"/>
                <a:ext cx="177343" cy="215153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1826DB2-940A-4F93-A6CD-064FF4688970}"/>
                  </a:ext>
                </a:extLst>
              </p:cNvPr>
              <p:cNvSpPr txBox="1"/>
              <p:nvPr/>
            </p:nvSpPr>
            <p:spPr>
              <a:xfrm>
                <a:off x="1098853" y="1598629"/>
                <a:ext cx="597849" cy="6640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HM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1F01385-3895-47C6-B9EE-50EDDB7208C5}"/>
                  </a:ext>
                </a:extLst>
              </p:cNvPr>
              <p:cNvSpPr txBox="1"/>
              <p:nvPr/>
            </p:nvSpPr>
            <p:spPr>
              <a:xfrm>
                <a:off x="2817885" y="2541066"/>
                <a:ext cx="597849" cy="407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L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8E0C3FA-7EDA-4723-8038-7CFCFA6568D6}"/>
                  </a:ext>
                </a:extLst>
              </p:cNvPr>
              <p:cNvSpPr txBox="1"/>
              <p:nvPr/>
            </p:nvSpPr>
            <p:spPr>
              <a:xfrm>
                <a:off x="2774500" y="1396199"/>
                <a:ext cx="488570" cy="6640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FM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1C3E95A-779E-4EDA-9EF0-3EB7CCBBABDC}"/>
                  </a:ext>
                </a:extLst>
              </p:cNvPr>
              <p:cNvSpPr txBox="1"/>
              <p:nvPr/>
            </p:nvSpPr>
            <p:spPr>
              <a:xfrm>
                <a:off x="1974799" y="1911064"/>
                <a:ext cx="481157" cy="6640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SH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9A67324-329B-4CEE-8C61-116FCE8ED852}"/>
                  </a:ext>
                </a:extLst>
              </p:cNvPr>
              <p:cNvSpPr txBox="1"/>
              <p:nvPr/>
            </p:nvSpPr>
            <p:spPr>
              <a:xfrm>
                <a:off x="1978972" y="340668"/>
                <a:ext cx="1688367" cy="407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13" dirty="0"/>
                  <a:t>C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4B2C376-489D-40CC-981E-82159235F988}"/>
                </a:ext>
              </a:extLst>
            </p:cNvPr>
            <p:cNvGrpSpPr/>
            <p:nvPr/>
          </p:nvGrpSpPr>
          <p:grpSpPr>
            <a:xfrm>
              <a:off x="4368605" y="289359"/>
              <a:ext cx="3627120" cy="3200400"/>
              <a:chOff x="1257744" y="3329800"/>
              <a:chExt cx="3627120" cy="3200400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8D1CEB0-02FC-4F41-A4EA-D40B2272ABD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042" t="8692" r="15872" b="11895"/>
              <a:stretch/>
            </p:blipFill>
            <p:spPr>
              <a:xfrm>
                <a:off x="1257744" y="3329800"/>
                <a:ext cx="3627120" cy="320040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D1B962D-EC1F-4E7D-94CF-C309B018D64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79656" y="4366805"/>
                <a:ext cx="1321913" cy="3043"/>
              </a:xfrm>
              <a:prstGeom prst="straightConnector1">
                <a:avLst/>
              </a:prstGeom>
              <a:ln w="38100">
                <a:solidFill>
                  <a:schemeClr val="bg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247365A-A566-4AB2-99CA-777B108EC574}"/>
                  </a:ext>
                </a:extLst>
              </p:cNvPr>
              <p:cNvSpPr txBox="1"/>
              <p:nvPr/>
            </p:nvSpPr>
            <p:spPr>
              <a:xfrm>
                <a:off x="2893020" y="3787234"/>
                <a:ext cx="892553" cy="4078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013" dirty="0">
                    <a:solidFill>
                      <a:srgbClr val="FF0000"/>
                    </a:solidFill>
                  </a:rPr>
                  <a:t>1 inch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A4A5CC85-A984-4969-9798-4EA7B7A30F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9656" y="4369848"/>
                <a:ext cx="1" cy="1314445"/>
              </a:xfrm>
              <a:prstGeom prst="straightConnector1">
                <a:avLst/>
              </a:prstGeom>
              <a:ln w="38100">
                <a:solidFill>
                  <a:schemeClr val="bg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951A5C5-6FEA-4407-82AE-253BA67F46DA}"/>
                  </a:ext>
                </a:extLst>
              </p:cNvPr>
              <p:cNvSpPr txBox="1"/>
              <p:nvPr/>
            </p:nvSpPr>
            <p:spPr>
              <a:xfrm rot="16200000">
                <a:off x="1845317" y="4838429"/>
                <a:ext cx="825002" cy="44126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013" dirty="0">
                    <a:solidFill>
                      <a:srgbClr val="FF0000"/>
                    </a:solidFill>
                  </a:rPr>
                  <a:t>1 inch</a:t>
                </a:r>
              </a:p>
            </p:txBody>
          </p:sp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4475AF5-72C4-499D-8CDA-964B83920347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5105470"/>
            <a:ext cx="6598536" cy="2266034"/>
            <a:chOff x="314037" y="1560917"/>
            <a:chExt cx="11730730" cy="4028504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B8F49DB-EB45-4A13-9494-A2B057413729}"/>
                </a:ext>
              </a:extLst>
            </p:cNvPr>
            <p:cNvGrpSpPr/>
            <p:nvPr/>
          </p:nvGrpSpPr>
          <p:grpSpPr>
            <a:xfrm>
              <a:off x="314037" y="1560917"/>
              <a:ext cx="11306284" cy="4028504"/>
              <a:chOff x="0" y="2918662"/>
              <a:chExt cx="11306284" cy="4028504"/>
            </a:xfrm>
          </p:grpSpPr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A5FD541E-485A-484E-8CF7-8BF49EC2C6C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3295" t="11312" r="24534" b="7340"/>
              <a:stretch/>
            </p:blipFill>
            <p:spPr>
              <a:xfrm>
                <a:off x="3687801" y="2918662"/>
                <a:ext cx="3655796" cy="3504461"/>
              </a:xfrm>
              <a:prstGeom prst="rect">
                <a:avLst/>
              </a:prstGeom>
            </p:spPr>
          </p:pic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8716652C-48A0-4A62-8C64-0360990E9DE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3691" t="10183" r="24209" b="7237"/>
              <a:stretch/>
            </p:blipFill>
            <p:spPr>
              <a:xfrm>
                <a:off x="0" y="2918662"/>
                <a:ext cx="3492894" cy="3402423"/>
              </a:xfrm>
              <a:prstGeom prst="rect">
                <a:avLst/>
              </a:prstGeom>
            </p:spPr>
          </p:pic>
          <p:pic>
            <p:nvPicPr>
              <p:cNvPr id="54" name="Picture 53">
                <a:extLst>
                  <a:ext uri="{FF2B5EF4-FFF2-40B4-BE49-F238E27FC236}">
                    <a16:creationId xmlns:a16="http://schemas.microsoft.com/office/drawing/2014/main" id="{CF513EC9-2789-4F76-B8A6-112ECC00D83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736" t="21613" r="32487" b="33228"/>
              <a:stretch/>
            </p:blipFill>
            <p:spPr>
              <a:xfrm rot="20224976">
                <a:off x="8349807" y="3147487"/>
                <a:ext cx="2956477" cy="2704717"/>
              </a:xfrm>
              <a:prstGeom prst="rect">
                <a:avLst/>
              </a:prstGeom>
            </p:spPr>
          </p:pic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4E447E6-16E4-4F6A-B67C-442DCDA45248}"/>
                  </a:ext>
                </a:extLst>
              </p:cNvPr>
              <p:cNvSpPr txBox="1"/>
              <p:nvPr/>
            </p:nvSpPr>
            <p:spPr>
              <a:xfrm>
                <a:off x="971774" y="6505906"/>
                <a:ext cx="1958371" cy="4412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13" b="1" dirty="0">
                    <a:solidFill>
                      <a:srgbClr val="FF0000"/>
                    </a:solidFill>
                  </a:rPr>
                  <a:t>IR-pumped areas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B6C95E97-BEA1-4C23-BFD6-315A716E4425}"/>
                  </a:ext>
                </a:extLst>
              </p:cNvPr>
              <p:cNvSpPr txBox="1"/>
              <p:nvPr/>
            </p:nvSpPr>
            <p:spPr>
              <a:xfrm>
                <a:off x="8871017" y="6446274"/>
                <a:ext cx="2038165" cy="4412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13" dirty="0"/>
                  <a:t>microscope image</a:t>
                </a: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A8DCA8BC-B070-48AA-BDB5-4E53EC59043E}"/>
                  </a:ext>
                </a:extLst>
              </p:cNvPr>
              <p:cNvGrpSpPr/>
              <p:nvPr/>
            </p:nvGrpSpPr>
            <p:grpSpPr>
              <a:xfrm>
                <a:off x="4974231" y="3920987"/>
                <a:ext cx="2253338" cy="1004812"/>
                <a:chOff x="1062000" y="3959666"/>
                <a:chExt cx="2253338" cy="1004812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D44A5FE6-069C-4F81-9DD5-25E0D3AFEBFF}"/>
                    </a:ext>
                  </a:extLst>
                </p:cNvPr>
                <p:cNvSpPr/>
                <p:nvPr/>
              </p:nvSpPr>
              <p:spPr>
                <a:xfrm>
                  <a:off x="2486999" y="4249095"/>
                  <a:ext cx="828339" cy="715383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71ECA2F9-6A56-46F9-B350-5AF181EABE08}"/>
                    </a:ext>
                  </a:extLst>
                </p:cNvPr>
                <p:cNvSpPr/>
                <p:nvPr/>
              </p:nvSpPr>
              <p:spPr>
                <a:xfrm>
                  <a:off x="1062000" y="3959666"/>
                  <a:ext cx="541468" cy="578858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867F4E84-C3EF-464C-BBF0-C1590020BF61}"/>
                  </a:ext>
                </a:extLst>
              </p:cNvPr>
              <p:cNvGrpSpPr/>
              <p:nvPr/>
            </p:nvGrpSpPr>
            <p:grpSpPr>
              <a:xfrm>
                <a:off x="1088486" y="3846187"/>
                <a:ext cx="2253338" cy="1004812"/>
                <a:chOff x="1062000" y="3959666"/>
                <a:chExt cx="2253338" cy="1004812"/>
              </a:xfrm>
            </p:grpSpPr>
            <p:sp>
              <p:nvSpPr>
                <p:cNvPr id="62" name="Oval 61">
                  <a:extLst>
                    <a:ext uri="{FF2B5EF4-FFF2-40B4-BE49-F238E27FC236}">
                      <a16:creationId xmlns:a16="http://schemas.microsoft.com/office/drawing/2014/main" id="{D9B9BF98-ED61-4D2C-B379-35DFEE92A39B}"/>
                    </a:ext>
                  </a:extLst>
                </p:cNvPr>
                <p:cNvSpPr/>
                <p:nvPr/>
              </p:nvSpPr>
              <p:spPr>
                <a:xfrm>
                  <a:off x="2486999" y="4249095"/>
                  <a:ext cx="828339" cy="715383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D491D3E2-CA76-4B97-A774-AC82FF920F6E}"/>
                    </a:ext>
                  </a:extLst>
                </p:cNvPr>
                <p:cNvSpPr/>
                <p:nvPr/>
              </p:nvSpPr>
              <p:spPr>
                <a:xfrm>
                  <a:off x="1062000" y="3959666"/>
                  <a:ext cx="541468" cy="578858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4A5BAB8A-12A9-4EA3-A1B0-7BD8F8C83A1F}"/>
                  </a:ext>
                </a:extLst>
              </p:cNvPr>
              <p:cNvGrpSpPr/>
              <p:nvPr/>
            </p:nvGrpSpPr>
            <p:grpSpPr>
              <a:xfrm>
                <a:off x="8743512" y="3708926"/>
                <a:ext cx="2253338" cy="1004812"/>
                <a:chOff x="1062000" y="3959666"/>
                <a:chExt cx="2253338" cy="1004812"/>
              </a:xfrm>
            </p:grpSpPr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1029239F-2947-41AB-A79E-9838A98D31F6}"/>
                    </a:ext>
                  </a:extLst>
                </p:cNvPr>
                <p:cNvSpPr/>
                <p:nvPr/>
              </p:nvSpPr>
              <p:spPr>
                <a:xfrm>
                  <a:off x="2486999" y="4249095"/>
                  <a:ext cx="828339" cy="715383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6B69B149-A624-49C5-964A-64F9A0C711F2}"/>
                    </a:ext>
                  </a:extLst>
                </p:cNvPr>
                <p:cNvSpPr/>
                <p:nvPr/>
              </p:nvSpPr>
              <p:spPr>
                <a:xfrm>
                  <a:off x="1062000" y="3959666"/>
                  <a:ext cx="541468" cy="578858"/>
                </a:xfrm>
                <a:prstGeom prst="ellipse">
                  <a:avLst/>
                </a:pr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0D5B852-71EE-4A4F-987A-4D69E28CCA53}"/>
                </a:ext>
              </a:extLst>
            </p:cNvPr>
            <p:cNvSpPr txBox="1"/>
            <p:nvPr/>
          </p:nvSpPr>
          <p:spPr>
            <a:xfrm>
              <a:off x="2688494" y="4234252"/>
              <a:ext cx="1248775" cy="441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13" dirty="0">
                  <a:solidFill>
                    <a:schemeClr val="bg1"/>
                  </a:solidFill>
                </a:rPr>
                <a:t>200 nm Si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9BB21C9-DB8D-4F48-8B7A-05362DC7EFEB}"/>
                </a:ext>
              </a:extLst>
            </p:cNvPr>
            <p:cNvSpPr txBox="1"/>
            <p:nvPr/>
          </p:nvSpPr>
          <p:spPr>
            <a:xfrm>
              <a:off x="6574239" y="4331761"/>
              <a:ext cx="1248775" cy="441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13" dirty="0">
                  <a:solidFill>
                    <a:schemeClr val="bg1"/>
                  </a:solidFill>
                </a:rPr>
                <a:t>200 nm Si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9835718-E441-4C56-8DED-8E228785FD64}"/>
                </a:ext>
              </a:extLst>
            </p:cNvPr>
            <p:cNvSpPr txBox="1"/>
            <p:nvPr/>
          </p:nvSpPr>
          <p:spPr>
            <a:xfrm>
              <a:off x="10795992" y="3610813"/>
              <a:ext cx="1248775" cy="4412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13" dirty="0">
                  <a:solidFill>
                    <a:schemeClr val="bg1"/>
                  </a:solidFill>
                </a:rPr>
                <a:t>200 nm Si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8472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</TotalTime>
  <Words>111</Words>
  <Application>Microsoft Office PowerPoint</Application>
  <PresentationFormat>On-screen Show (4:3)</PresentationFormat>
  <Paragraphs>34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 Neue</vt:lpstr>
      <vt:lpstr>Office Theme</vt:lpstr>
      <vt:lpstr>Chapter 4 figures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greg</dc:creator>
  <cp:lastModifiedBy>greg</cp:lastModifiedBy>
  <cp:revision>4</cp:revision>
  <dcterms:created xsi:type="dcterms:W3CDTF">2020-07-15T22:11:20Z</dcterms:created>
  <dcterms:modified xsi:type="dcterms:W3CDTF">2020-07-16T00:51:47Z</dcterms:modified>
</cp:coreProperties>
</file>

<file path=docProps/thumbnail.jpeg>
</file>